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73" r:id="rId13"/>
    <p:sldId id="274" r:id="rId14"/>
    <p:sldId id="275" r:id="rId15"/>
    <p:sldId id="293" r:id="rId16"/>
    <p:sldId id="276" r:id="rId17"/>
    <p:sldId id="277" r:id="rId18"/>
    <p:sldId id="279" r:id="rId19"/>
    <p:sldId id="296" r:id="rId20"/>
    <p:sldId id="261" r:id="rId21"/>
    <p:sldId id="280" r:id="rId22"/>
    <p:sldId id="281" r:id="rId23"/>
    <p:sldId id="282" r:id="rId24"/>
    <p:sldId id="284" r:id="rId25"/>
    <p:sldId id="283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4" r:id="rId34"/>
    <p:sldId id="295" r:id="rId35"/>
    <p:sldId id="29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42455B9-A25E-42C0-83CF-2F661ECED0BA}">
          <p14:sldIdLst>
            <p14:sldId id="256"/>
            <p14:sldId id="257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1"/>
            <p14:sldId id="273"/>
            <p14:sldId id="274"/>
            <p14:sldId id="275"/>
            <p14:sldId id="293"/>
            <p14:sldId id="276"/>
            <p14:sldId id="277"/>
            <p14:sldId id="279"/>
            <p14:sldId id="296"/>
            <p14:sldId id="261"/>
            <p14:sldId id="280"/>
            <p14:sldId id="281"/>
            <p14:sldId id="282"/>
            <p14:sldId id="284"/>
            <p14:sldId id="283"/>
            <p14:sldId id="285"/>
            <p14:sldId id="286"/>
            <p14:sldId id="287"/>
            <p14:sldId id="288"/>
            <p14:sldId id="289"/>
            <p14:sldId id="290"/>
            <p14:sldId id="291"/>
            <p14:sldId id="294"/>
            <p14:sldId id="295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08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BB917-629F-40D6-B15C-9532A8A33F4A}" type="datetimeFigureOut">
              <a:rPr lang="sr-Latn-RS" smtClean="0"/>
              <a:t>27.9.2018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351465-396F-4F7D-9A08-774041EDEED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58816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757097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10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896632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26437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753747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92569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739927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15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751180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16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36511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233400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18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960767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19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42737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224716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21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349876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22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853034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23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134420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24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82920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25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293051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26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60093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27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414777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28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5566137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29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8070617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30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16600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478813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31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073309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32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564099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33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473039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34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89947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104600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5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81267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6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48296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24669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8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60193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1465-396F-4F7D-9A08-774041EDEEDF}" type="slidenum">
              <a:rPr lang="sr-Latn-RS" smtClean="0"/>
              <a:t>9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60709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105C2-1848-4EED-A99D-2A8D9485737F}" type="datetime1">
              <a:rPr lang="en-GB" smtClean="0"/>
              <a:t>27/09/2018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0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rebrand.ly/</a:t>
            </a:r>
            <a:r>
              <a:rPr lang="en-GB" dirty="0" err="1" smtClean="0"/>
              <a:t>mpu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768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112C9-7274-474D-BCE6-2E1B5D8D5937}" type="datetime1">
              <a:rPr lang="en-GB" smtClean="0"/>
              <a:t>27/09/2018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3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ECC1-31ED-4439-82CB-124CA9C0510C}" type="datetime1">
              <a:rPr lang="en-GB" smtClean="0"/>
              <a:t>27/09/2018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070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A0BB-263E-48AE-8CF7-4B37FF9552F4}" type="datetime1">
              <a:rPr lang="en-GB" smtClean="0"/>
              <a:t>27/09/2018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0916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9B697-6487-4994-AE15-5AE22DE6393E}" type="datetime1">
              <a:rPr lang="en-GB" smtClean="0"/>
              <a:t>27/09/2018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44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F2F2-B451-4925-B378-C829A53173EA}" type="datetime1">
              <a:rPr lang="en-GB" smtClean="0"/>
              <a:t>27/09/2018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82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9F80-6B35-44F0-8DB3-B7B3A1080A5F}" type="datetime1">
              <a:rPr lang="en-GB" smtClean="0"/>
              <a:t>27/09/2018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6121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56973-659A-4847-B0D7-F071435AA07A}" type="datetime1">
              <a:rPr lang="en-GB" smtClean="0"/>
              <a:t>27/09/2018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172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DEAA-F4CD-4CCF-9EDB-D38967A97F08}" type="datetime1">
              <a:rPr lang="en-GB" smtClean="0"/>
              <a:t>27/09/2018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640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FFEF3-D9C9-48C7-BB7B-F74520082227}" type="datetime1">
              <a:rPr lang="en-GB" smtClean="0"/>
              <a:t>27/09/2018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977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9825-8AA5-4D9B-88F2-13CFDDD66F0E}" type="datetime1">
              <a:rPr lang="en-GB" smtClean="0"/>
              <a:t>27/09/2018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616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2BA74-7500-4B27-9A58-0EB85088AA9B}" type="datetime1">
              <a:rPr lang="en-GB" smtClean="0"/>
              <a:t>27/09/2018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rebrand.ly/mpu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F5760-8E25-40A6-9D9F-5B22B8E214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250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5976" y="260648"/>
            <a:ext cx="4680520" cy="720080"/>
          </a:xfrm>
        </p:spPr>
        <p:txBody>
          <a:bodyPr>
            <a:noAutofit/>
          </a:bodyPr>
          <a:lstStyle/>
          <a:p>
            <a:pPr algn="l"/>
            <a:r>
              <a:rPr lang="sr-Latn-RS" sz="12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učešćem / 11th CONFERENCE ON ELECTRICITY DISTRIBUTION IN SERBIA with regional participation</a:t>
            </a:r>
            <a:br>
              <a:rPr lang="sr-Latn-RS" sz="12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1100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1100" spc="7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2708920"/>
            <a:ext cx="8568952" cy="1080120"/>
          </a:xfrm>
        </p:spPr>
        <p:txBody>
          <a:bodyPr anchor="ctr">
            <a:normAutofit fontScale="92500" lnSpcReduction="20000"/>
          </a:bodyPr>
          <a:lstStyle/>
          <a:p>
            <a:pPr algn="r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R-1.23 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(STK 1  / EC 1)</a:t>
            </a:r>
            <a:endParaRPr lang="sr-Latn-R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sr-Cyrl-RS" sz="2800" b="1" dirty="0"/>
              <a:t>MEHANIČKI PRORAČUN UŽADI NADZEMNIH VODOVA NA ANDROID UREĐAJIMA – REALIZACIJA I PRIMENA</a:t>
            </a:r>
            <a:endParaRPr lang="sr-Latn-RS" sz="2800" dirty="0"/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251520" y="4149080"/>
            <a:ext cx="856895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Nikola Pavlov</a:t>
            </a:r>
            <a:r>
              <a:rPr lang="sr-Latn-RS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ić</a:t>
            </a:r>
            <a:endParaRPr lang="en-US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34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2200" y="1028803"/>
            <a:ext cx="2584277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</a:t>
            </a:r>
            <a:r>
              <a:rPr lang="sr-Latn-RS" sz="24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ukrstanje</a:t>
            </a:r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DV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9246" y="6476424"/>
            <a:ext cx="2895600" cy="365125"/>
          </a:xfrm>
        </p:spPr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10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984" y="886076"/>
            <a:ext cx="782216" cy="782216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75333" y="1772816"/>
            <a:ext cx="7997248" cy="4939348"/>
            <a:chOff x="1" y="54"/>
            <a:chExt cx="3165950" cy="2093789"/>
          </a:xfrm>
        </p:grpSpPr>
        <p:grpSp>
          <p:nvGrpSpPr>
            <p:cNvPr id="15" name="Group 14"/>
            <p:cNvGrpSpPr/>
            <p:nvPr/>
          </p:nvGrpSpPr>
          <p:grpSpPr>
            <a:xfrm>
              <a:off x="1062417" y="55"/>
              <a:ext cx="1055349" cy="1942959"/>
              <a:chOff x="-87020" y="10026"/>
              <a:chExt cx="1262122" cy="2369990"/>
            </a:xfrm>
          </p:grpSpPr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87020" y="10026"/>
                <a:ext cx="1194559" cy="216597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" name="Text Box 49"/>
              <p:cNvSpPr txBox="1"/>
              <p:nvPr/>
            </p:nvSpPr>
            <p:spPr>
              <a:xfrm>
                <a:off x="-75847" y="2229360"/>
                <a:ext cx="1250949" cy="15065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spcAft>
                    <a:spcPts val="1000"/>
                  </a:spcAft>
                </a:pPr>
                <a:r>
                  <a:rPr lang="sr-Cyrl-RS" i="1" dirty="0">
                    <a:solidFill>
                      <a:prstClr val="black"/>
                    </a:solidFill>
                  </a:rPr>
                  <a:t>парам. ДВ </a:t>
                </a:r>
                <a:r>
                  <a:rPr lang="sr-Cyrl-RS" i="1" dirty="0" smtClean="0">
                    <a:solidFill>
                      <a:prstClr val="black"/>
                    </a:solidFill>
                  </a:rPr>
                  <a:t>нижег напона</a:t>
                </a:r>
                <a:endParaRPr lang="sr-Latn-RS" i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" y="8955"/>
              <a:ext cx="1041295" cy="2084888"/>
              <a:chOff x="29418" y="30389"/>
              <a:chExt cx="1245609" cy="2547017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9442" y="30389"/>
                <a:ext cx="1192063" cy="216426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" name="Text Box 52"/>
              <p:cNvSpPr txBox="1"/>
              <p:nvPr/>
            </p:nvSpPr>
            <p:spPr>
              <a:xfrm>
                <a:off x="29418" y="2261652"/>
                <a:ext cx="1245609" cy="3157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1000"/>
                  </a:spcAft>
                </a:pPr>
                <a:r>
                  <a:rPr lang="sr-Cyrl-RS" i="1" dirty="0" smtClean="0"/>
                  <a:t>парам</a:t>
                </a:r>
                <a:r>
                  <a:rPr lang="sr-Cyrl-RS" i="1" dirty="0"/>
                  <a:t>. ДВ вишег напона</a:t>
                </a:r>
                <a:endParaRPr lang="sr-Latn-RS" i="1" dirty="0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2167096" y="54"/>
              <a:ext cx="998855" cy="1942959"/>
              <a:chOff x="-87020" y="10025"/>
              <a:chExt cx="1194559" cy="2369989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87020" y="10025"/>
                <a:ext cx="1194559" cy="216598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" name="Text Box 55"/>
              <p:cNvSpPr txBox="1"/>
              <p:nvPr/>
            </p:nvSpPr>
            <p:spPr>
              <a:xfrm>
                <a:off x="-75847" y="2229361"/>
                <a:ext cx="1183386" cy="15065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spcAft>
                    <a:spcPts val="1000"/>
                  </a:spcAft>
                </a:pPr>
                <a:r>
                  <a:rPr lang="sr-Latn-RS" i="1" dirty="0" smtClean="0">
                    <a:solidFill>
                      <a:prstClr val="black"/>
                    </a:solidFill>
                  </a:rPr>
                  <a:t>rezultati</a:t>
                </a:r>
                <a:endParaRPr lang="sr-Latn-RS" i="1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769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5936" y="1028803"/>
            <a:ext cx="4960541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stvarno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naprezanje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provodnika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11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98828"/>
            <a:ext cx="782216" cy="782216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619672" y="1870100"/>
            <a:ext cx="2376264" cy="4268071"/>
            <a:chOff x="419940" y="1844824"/>
            <a:chExt cx="1991820" cy="376788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729" y="1844824"/>
              <a:ext cx="1838240" cy="344184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19940" y="5286664"/>
              <a:ext cx="1991820" cy="326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err="1" smtClean="0"/>
                <a:t>Parametri</a:t>
              </a:r>
              <a:endParaRPr lang="sr-Latn-RS" i="1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364088" y="1870100"/>
            <a:ext cx="2808312" cy="4268071"/>
            <a:chOff x="262479" y="1844824"/>
            <a:chExt cx="2304256" cy="3767889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141" y="1844824"/>
              <a:ext cx="1799418" cy="344184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262479" y="5286664"/>
              <a:ext cx="2304256" cy="326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err="1"/>
                <a:t>R</a:t>
              </a:r>
              <a:r>
                <a:rPr lang="en-US" i="1" dirty="0" err="1" smtClean="0"/>
                <a:t>ezultati</a:t>
              </a:r>
              <a:endParaRPr lang="sr-Latn-RS" dirty="0"/>
            </a:p>
          </p:txBody>
        </p:sp>
      </p:grpSp>
    </p:spTree>
    <p:extLst>
      <p:ext uri="{BB962C8B-B14F-4D97-AF65-F5344CB8AC3E}">
        <p14:creationId xmlns:p14="http://schemas.microsoft.com/office/powerpoint/2010/main" val="249573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7904" y="1027673"/>
            <a:ext cx="5266705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sigurnosne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visine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i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projekat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DV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9246" y="6476424"/>
            <a:ext cx="2895600" cy="365125"/>
          </a:xfrm>
        </p:spPr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12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52149"/>
            <a:ext cx="782216" cy="782216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7504" y="1550762"/>
            <a:ext cx="8686799" cy="5187729"/>
            <a:chOff x="1" y="8955"/>
            <a:chExt cx="3165950" cy="2084888"/>
          </a:xfrm>
        </p:grpSpPr>
        <p:grpSp>
          <p:nvGrpSpPr>
            <p:cNvPr id="15" name="Group 14"/>
            <p:cNvGrpSpPr/>
            <p:nvPr/>
          </p:nvGrpSpPr>
          <p:grpSpPr>
            <a:xfrm>
              <a:off x="1062417" y="103309"/>
              <a:ext cx="998855" cy="1839705"/>
              <a:chOff x="-87020" y="135973"/>
              <a:chExt cx="1194559" cy="2244043"/>
            </a:xfrm>
          </p:grpSpPr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87020" y="135973"/>
                <a:ext cx="1194559" cy="19140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" name="Text Box 49"/>
              <p:cNvSpPr txBox="1"/>
              <p:nvPr/>
            </p:nvSpPr>
            <p:spPr>
              <a:xfrm>
                <a:off x="-75847" y="2229360"/>
                <a:ext cx="932234" cy="15065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spcAft>
                    <a:spcPts val="1000"/>
                  </a:spcAft>
                </a:pPr>
                <a:r>
                  <a:rPr lang="en-US" i="1" dirty="0" smtClean="0">
                    <a:solidFill>
                      <a:prstClr val="black"/>
                    </a:solidFill>
                  </a:rPr>
                  <a:t>Ta</a:t>
                </a:r>
                <a:r>
                  <a:rPr lang="sr-Latn-RS" i="1" dirty="0" err="1" smtClean="0">
                    <a:solidFill>
                      <a:prstClr val="black"/>
                    </a:solidFill>
                  </a:rPr>
                  <a:t>čke</a:t>
                </a:r>
                <a:r>
                  <a:rPr lang="sr-Latn-RS" i="1" dirty="0" smtClean="0">
                    <a:solidFill>
                      <a:prstClr val="black"/>
                    </a:solidFill>
                  </a:rPr>
                  <a:t> profila</a:t>
                </a:r>
                <a:endParaRPr lang="sr-Latn-RS" i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" y="8955"/>
              <a:ext cx="1041295" cy="2084888"/>
              <a:chOff x="29418" y="30389"/>
              <a:chExt cx="1245609" cy="2547017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8851" y="30389"/>
                <a:ext cx="1113245" cy="216426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" name="Text Box 52"/>
              <p:cNvSpPr txBox="1"/>
              <p:nvPr/>
            </p:nvSpPr>
            <p:spPr>
              <a:xfrm>
                <a:off x="29418" y="2261652"/>
                <a:ext cx="1245609" cy="3157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1000"/>
                  </a:spcAft>
                </a:pPr>
                <a:r>
                  <a:rPr lang="en-US" i="1" dirty="0" err="1" smtClean="0"/>
                  <a:t>Parametri</a:t>
                </a:r>
                <a:r>
                  <a:rPr lang="en-US" i="1" dirty="0" smtClean="0"/>
                  <a:t> </a:t>
                </a:r>
                <a:endParaRPr lang="sr-Latn-RS" i="1" dirty="0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1851266" y="396868"/>
              <a:ext cx="1314685" cy="1537475"/>
              <a:chOff x="-464730" y="494052"/>
              <a:chExt cx="1572269" cy="1875387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464730" y="494052"/>
                <a:ext cx="1572269" cy="96588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" name="Text Box 55"/>
              <p:cNvSpPr txBox="1"/>
              <p:nvPr/>
            </p:nvSpPr>
            <p:spPr>
              <a:xfrm>
                <a:off x="-270289" y="2218786"/>
                <a:ext cx="1183386" cy="15065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spcAft>
                    <a:spcPts val="1000"/>
                  </a:spcAft>
                </a:pPr>
                <a:r>
                  <a:rPr lang="sr-Latn-RS" i="1" dirty="0" smtClean="0">
                    <a:solidFill>
                      <a:prstClr val="black"/>
                    </a:solidFill>
                  </a:rPr>
                  <a:t>Uzdužni profil trase DV</a:t>
                </a:r>
                <a:endParaRPr lang="sr-Latn-RS" i="1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561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13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395536" y="1280618"/>
            <a:ext cx="8291264" cy="5372286"/>
            <a:chOff x="24609" y="47506"/>
            <a:chExt cx="3174183" cy="2040934"/>
          </a:xfrm>
        </p:grpSpPr>
        <p:grpSp>
          <p:nvGrpSpPr>
            <p:cNvPr id="21" name="Group 20"/>
            <p:cNvGrpSpPr/>
            <p:nvPr/>
          </p:nvGrpSpPr>
          <p:grpSpPr>
            <a:xfrm>
              <a:off x="1067678" y="324688"/>
              <a:ext cx="2131114" cy="1651091"/>
              <a:chOff x="-112334" y="380142"/>
              <a:chExt cx="2548659" cy="2013974"/>
            </a:xfrm>
          </p:grpSpPr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112334" y="380142"/>
                <a:ext cx="2548659" cy="143250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" name="Text Box 37"/>
              <p:cNvSpPr txBox="1"/>
              <p:nvPr/>
            </p:nvSpPr>
            <p:spPr>
              <a:xfrm>
                <a:off x="-75847" y="2229361"/>
                <a:ext cx="2481188" cy="16475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spcAft>
                    <a:spcPts val="1000"/>
                  </a:spcAft>
                </a:pPr>
                <a:r>
                  <a:rPr lang="sr-Latn-RS" i="1" dirty="0" smtClean="0">
                    <a:solidFill>
                      <a:prstClr val="black"/>
                    </a:solidFill>
                  </a:rPr>
                  <a:t>Uzdužni profil sa ucrtanim stubovima i </a:t>
                </a:r>
                <a:r>
                  <a:rPr lang="sr-Latn-RS" i="1" dirty="0" err="1" smtClean="0">
                    <a:solidFill>
                      <a:prstClr val="black"/>
                    </a:solidFill>
                  </a:rPr>
                  <a:t>lancanicom</a:t>
                </a:r>
                <a:endParaRPr lang="sr-Latn-RS" i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24609" y="47506"/>
              <a:ext cx="1053935" cy="2040934"/>
              <a:chOff x="29417" y="51578"/>
              <a:chExt cx="1259862" cy="2493322"/>
            </a:xfrm>
          </p:grpSpPr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9417" y="51578"/>
                <a:ext cx="1192115" cy="21218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" name="Text Box 40"/>
              <p:cNvSpPr txBox="1"/>
              <p:nvPr/>
            </p:nvSpPr>
            <p:spPr>
              <a:xfrm>
                <a:off x="38329" y="2229146"/>
                <a:ext cx="1250950" cy="3157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1000"/>
                  </a:spcAft>
                </a:pPr>
                <a:r>
                  <a:rPr lang="sr-Latn-RS" i="1" dirty="0" smtClean="0"/>
                  <a:t>Raspored stubova</a:t>
                </a:r>
                <a:endParaRPr lang="sr-Latn-RS" i="1" dirty="0"/>
              </a:p>
            </p:txBody>
          </p:sp>
        </p:grpSp>
      </p:grpSp>
      <p:sp>
        <p:nvSpPr>
          <p:cNvPr id="15" name="Title 1"/>
          <p:cNvSpPr txBox="1">
            <a:spLocks/>
          </p:cNvSpPr>
          <p:nvPr/>
        </p:nvSpPr>
        <p:spPr>
          <a:xfrm>
            <a:off x="3707904" y="1027673"/>
            <a:ext cx="5266705" cy="496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sigurnosne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visine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i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projekat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DV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52149"/>
            <a:ext cx="782216" cy="78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44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5936" y="1028803"/>
            <a:ext cx="4960541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sigurnosne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visine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i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projekat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DV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14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98828"/>
            <a:ext cx="782216" cy="782216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69640" y="1850681"/>
            <a:ext cx="8208912" cy="4419549"/>
            <a:chOff x="163873" y="-5915"/>
            <a:chExt cx="4905721" cy="265928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7968" y="-5915"/>
              <a:ext cx="4489362" cy="237544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80"/>
            <p:cNvSpPr txBox="1"/>
            <p:nvPr/>
          </p:nvSpPr>
          <p:spPr>
            <a:xfrm>
              <a:off x="163873" y="2421347"/>
              <a:ext cx="4905721" cy="23202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1000"/>
                </a:spcAft>
              </a:pPr>
              <a:r>
                <a:rPr lang="sr-Latn-RS" i="1" dirty="0" smtClean="0">
                  <a:solidFill>
                    <a:prstClr val="black"/>
                  </a:solidFill>
                </a:rPr>
                <a:t>Interaktivni prikaz sigurnosnih visina</a:t>
              </a:r>
              <a:endParaRPr lang="sr-Latn-RS" i="1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390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5936" y="1028803"/>
            <a:ext cx="4960541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sigurnosne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visine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i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projekat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DV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15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98828"/>
            <a:ext cx="782216" cy="782216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69640" y="1850681"/>
            <a:ext cx="8208912" cy="4419549"/>
            <a:chOff x="163873" y="-5915"/>
            <a:chExt cx="4905721" cy="265928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5535" y="-5915"/>
              <a:ext cx="4194227" cy="237544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80"/>
            <p:cNvSpPr txBox="1"/>
            <p:nvPr/>
          </p:nvSpPr>
          <p:spPr>
            <a:xfrm>
              <a:off x="163873" y="2421347"/>
              <a:ext cx="4905721" cy="23202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1000"/>
                </a:spcAft>
              </a:pPr>
              <a:r>
                <a:rPr lang="sr-Latn-RS" i="1" dirty="0" smtClean="0">
                  <a:solidFill>
                    <a:prstClr val="black"/>
                  </a:solidFill>
                </a:rPr>
                <a:t>Izlazni podaci</a:t>
              </a:r>
              <a:endParaRPr lang="sr-Latn-RS" i="1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251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5936" y="1028803"/>
            <a:ext cx="4960541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sigurnosne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visine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i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projekat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DV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16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98828"/>
            <a:ext cx="782216" cy="782216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401952" y="1870410"/>
            <a:ext cx="8665848" cy="4399820"/>
            <a:chOff x="302705" y="5956"/>
            <a:chExt cx="5178790" cy="2647417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02705" y="5956"/>
              <a:ext cx="5178790" cy="2425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80"/>
            <p:cNvSpPr txBox="1"/>
            <p:nvPr/>
          </p:nvSpPr>
          <p:spPr>
            <a:xfrm>
              <a:off x="341903" y="2421347"/>
              <a:ext cx="5073065" cy="23202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1000"/>
                </a:spcAft>
              </a:pPr>
              <a:r>
                <a:rPr lang="sr-Latn-RS" i="1" dirty="0" smtClean="0">
                  <a:solidFill>
                    <a:prstClr val="black"/>
                  </a:solidFill>
                </a:rPr>
                <a:t>Uzdužni profil za štampu</a:t>
              </a:r>
              <a:endParaRPr lang="sr-Latn-RS" i="1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529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5936" y="1028803"/>
            <a:ext cx="4960541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sigurnosne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visine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i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projekat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DV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17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98828"/>
            <a:ext cx="782216" cy="782216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282889" y="1836791"/>
            <a:ext cx="8823011" cy="4149724"/>
            <a:chOff x="0" y="0"/>
            <a:chExt cx="4864149" cy="2150761"/>
          </a:xfrm>
        </p:grpSpPr>
        <p:grpSp>
          <p:nvGrpSpPr>
            <p:cNvPr id="29" name="Group 28"/>
            <p:cNvGrpSpPr/>
            <p:nvPr/>
          </p:nvGrpSpPr>
          <p:grpSpPr>
            <a:xfrm>
              <a:off x="0" y="0"/>
              <a:ext cx="2143760" cy="2118995"/>
              <a:chOff x="0" y="30344"/>
              <a:chExt cx="2144195" cy="2088651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1088824" y="30344"/>
                <a:ext cx="1055371" cy="2088651"/>
                <a:chOff x="-87045" y="21106"/>
                <a:chExt cx="1262148" cy="2547702"/>
              </a:xfrm>
            </p:grpSpPr>
            <p:pic>
              <p:nvPicPr>
                <p:cNvPr id="40" name="Picture 39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-87045" y="21106"/>
                  <a:ext cx="1194611" cy="214381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41" name="Text Box 91"/>
                <p:cNvSpPr txBox="1"/>
                <p:nvPr/>
              </p:nvSpPr>
              <p:spPr>
                <a:xfrm>
                  <a:off x="-75846" y="2229360"/>
                  <a:ext cx="1250949" cy="33944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sr-Latn-RS" i="1" dirty="0">
                      <a:solidFill>
                        <a:prstClr val="black"/>
                      </a:solidFill>
                    </a:rPr>
                    <a:t>Proračun </a:t>
                  </a:r>
                  <a:r>
                    <a:rPr lang="sr-Latn-RS" i="1" dirty="0" err="1">
                      <a:solidFill>
                        <a:prstClr val="black"/>
                      </a:solidFill>
                    </a:rPr>
                    <a:t>vert</a:t>
                  </a:r>
                  <a:r>
                    <a:rPr lang="sr-Latn-RS" i="1" dirty="0">
                      <a:solidFill>
                        <a:prstClr val="black"/>
                      </a:solidFill>
                    </a:rPr>
                    <a:t>. i </a:t>
                  </a:r>
                  <a:r>
                    <a:rPr lang="sr-Latn-RS" i="1" dirty="0" err="1">
                      <a:solidFill>
                        <a:prstClr val="black"/>
                      </a:solidFill>
                    </a:rPr>
                    <a:t>horiz</a:t>
                  </a:r>
                  <a:r>
                    <a:rPr lang="sr-Latn-RS" i="1" dirty="0">
                      <a:solidFill>
                        <a:prstClr val="black"/>
                      </a:solidFill>
                    </a:rPr>
                    <a:t>. sila</a:t>
                  </a:r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0" y="38619"/>
                <a:ext cx="1046480" cy="2069787"/>
                <a:chOff x="0" y="40721"/>
                <a:chExt cx="1250950" cy="2528570"/>
              </a:xfrm>
            </p:grpSpPr>
            <p:pic>
              <p:nvPicPr>
                <p:cNvPr id="38" name="Picture 3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29417" y="40721"/>
                  <a:ext cx="1192115" cy="21435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9" name="Text Box 94"/>
                <p:cNvSpPr txBox="1"/>
                <p:nvPr/>
              </p:nvSpPr>
              <p:spPr>
                <a:xfrm>
                  <a:off x="0" y="2253537"/>
                  <a:ext cx="1250950" cy="3157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sr-Latn-RS" i="1" dirty="0">
                      <a:solidFill>
                        <a:prstClr val="black"/>
                      </a:solidFill>
                    </a:rPr>
                    <a:t>Proračun sila </a:t>
                  </a:r>
                  <a:r>
                    <a:rPr lang="sr-Latn-RS" i="1" dirty="0" err="1">
                      <a:solidFill>
                        <a:prstClr val="black"/>
                      </a:solidFill>
                    </a:rPr>
                    <a:t>Fx</a:t>
                  </a:r>
                  <a:r>
                    <a:rPr lang="sr-Latn-RS" i="1" dirty="0">
                      <a:solidFill>
                        <a:prstClr val="black"/>
                      </a:solidFill>
                    </a:rPr>
                    <a:t> </a:t>
                  </a:r>
                  <a:r>
                    <a:rPr lang="sr-Latn-RS" i="1" dirty="0" err="1">
                      <a:solidFill>
                        <a:prstClr val="black"/>
                      </a:solidFill>
                    </a:rPr>
                    <a:t>Fy</a:t>
                  </a:r>
                  <a:r>
                    <a:rPr lang="sr-Latn-RS" i="1" dirty="0">
                      <a:solidFill>
                        <a:prstClr val="black"/>
                      </a:solidFill>
                    </a:rPr>
                    <a:t> </a:t>
                  </a:r>
                  <a:r>
                    <a:rPr lang="sr-Latn-RS" i="1" dirty="0" err="1">
                      <a:solidFill>
                        <a:prstClr val="black"/>
                      </a:solidFill>
                    </a:rPr>
                    <a:t>Fz</a:t>
                  </a:r>
                  <a:r>
                    <a:rPr lang="sr-Latn-RS" i="1" dirty="0">
                      <a:solidFill>
                        <a:prstClr val="black"/>
                      </a:solidFill>
                    </a:rPr>
                    <a:t> </a:t>
                  </a:r>
                  <a:r>
                    <a:rPr lang="sr-Latn-RS" i="1" dirty="0" err="1">
                      <a:solidFill>
                        <a:prstClr val="black"/>
                      </a:solidFill>
                    </a:rPr>
                    <a:t>Frez</a:t>
                  </a:r>
                  <a:endParaRPr lang="sr-Latn-RS" i="1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0" name="Group 29"/>
            <p:cNvGrpSpPr/>
            <p:nvPr/>
          </p:nvGrpSpPr>
          <p:grpSpPr>
            <a:xfrm>
              <a:off x="2200363" y="8395"/>
              <a:ext cx="1256477" cy="2142366"/>
              <a:chOff x="-349333" y="162928"/>
              <a:chExt cx="1503770" cy="2391449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236826" y="162928"/>
                <a:ext cx="1347281" cy="200287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" name="Text Box 101"/>
              <p:cNvSpPr txBox="1"/>
              <p:nvPr/>
            </p:nvSpPr>
            <p:spPr>
              <a:xfrm>
                <a:off x="-349333" y="2238623"/>
                <a:ext cx="1503770" cy="3157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1000"/>
                  </a:spcAft>
                </a:pPr>
                <a:r>
                  <a:rPr lang="sr-Latn-RS" i="1" dirty="0">
                    <a:solidFill>
                      <a:prstClr val="black"/>
                    </a:solidFill>
                  </a:rPr>
                  <a:t>Proračun </a:t>
                </a:r>
                <a:r>
                  <a:rPr lang="sr-Latn-RS" i="1" dirty="0" err="1">
                    <a:solidFill>
                      <a:prstClr val="black"/>
                    </a:solidFill>
                  </a:rPr>
                  <a:t>sig.rastojanja</a:t>
                </a:r>
                <a:r>
                  <a:rPr lang="sr-Latn-RS" i="1" dirty="0">
                    <a:solidFill>
                      <a:prstClr val="black"/>
                    </a:solidFill>
                  </a:rPr>
                  <a:t> provodnika</a:t>
                </a: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3556659" y="41563"/>
              <a:ext cx="1307490" cy="2109198"/>
              <a:chOff x="-410295" y="226464"/>
              <a:chExt cx="1565347" cy="2355172"/>
            </a:xfrm>
          </p:grpSpPr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11670" y="226464"/>
                <a:ext cx="1344739" cy="196646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" name="Text Box 75"/>
              <p:cNvSpPr txBox="1"/>
              <p:nvPr/>
            </p:nvSpPr>
            <p:spPr>
              <a:xfrm>
                <a:off x="-410295" y="2265782"/>
                <a:ext cx="1565347" cy="3158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spcAft>
                    <a:spcPts val="1000"/>
                  </a:spcAft>
                  <a:defRPr sz="900" i="1">
                    <a:solidFill>
                      <a:srgbClr val="44546A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defRPr>
                </a:lvl1pPr>
              </a:lstStyle>
              <a:p>
                <a:r>
                  <a:rPr lang="sr-Latn-RS" sz="1800" dirty="0">
                    <a:solidFill>
                      <a:prstClr val="black"/>
                    </a:solidFill>
                    <a:latin typeface="+mn-lt"/>
                    <a:ea typeface="+mn-ea"/>
                  </a:rPr>
                  <a:t>Proračun otklona izolatora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196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028803"/>
            <a:ext cx="4816525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sigurnosne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visine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i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projekat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DV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9246" y="6476424"/>
            <a:ext cx="2895600" cy="365125"/>
          </a:xfrm>
        </p:spPr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18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432" y="849958"/>
            <a:ext cx="782216" cy="782216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75333" y="1772816"/>
            <a:ext cx="7913836" cy="4703606"/>
            <a:chOff x="1" y="54"/>
            <a:chExt cx="3132929" cy="1993858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95440" y="55"/>
              <a:ext cx="932810" cy="1775706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6" name="Group 15"/>
            <p:cNvGrpSpPr/>
            <p:nvPr/>
          </p:nvGrpSpPr>
          <p:grpSpPr>
            <a:xfrm>
              <a:off x="1" y="8955"/>
              <a:ext cx="3132929" cy="1984957"/>
              <a:chOff x="29418" y="30389"/>
              <a:chExt cx="3747646" cy="2424936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8851" y="30389"/>
                <a:ext cx="1113245" cy="216426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" name="Text Box 52"/>
              <p:cNvSpPr txBox="1"/>
              <p:nvPr/>
            </p:nvSpPr>
            <p:spPr>
              <a:xfrm>
                <a:off x="29418" y="2261653"/>
                <a:ext cx="3747646" cy="19367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sr-Cyrl-RS" dirty="0" err="1"/>
                  <a:t>kreiranje</a:t>
                </a:r>
                <a:r>
                  <a:rPr lang="sr-Cyrl-RS" dirty="0"/>
                  <a:t> </a:t>
                </a:r>
                <a:r>
                  <a:rPr lang="sr-Cyrl-RS" dirty="0" err="1"/>
                  <a:t>novih</a:t>
                </a:r>
                <a:r>
                  <a:rPr lang="sr-Cyrl-RS" dirty="0"/>
                  <a:t> </a:t>
                </a:r>
                <a:r>
                  <a:rPr lang="sr-Cyrl-RS" dirty="0" err="1"/>
                  <a:t>tipova</a:t>
                </a:r>
                <a:r>
                  <a:rPr lang="sr-Cyrl-RS" dirty="0"/>
                  <a:t> </a:t>
                </a:r>
                <a:r>
                  <a:rPr lang="sr-Cyrl-RS" dirty="0" err="1"/>
                  <a:t>izolatora</a:t>
                </a:r>
                <a:r>
                  <a:rPr lang="sr-Cyrl-RS" dirty="0"/>
                  <a:t>/</a:t>
                </a:r>
                <a:r>
                  <a:rPr lang="sr-Cyrl-RS" dirty="0" err="1"/>
                  <a:t>stubova</a:t>
                </a:r>
                <a:r>
                  <a:rPr lang="sr-Cyrl-RS" dirty="0"/>
                  <a:t>/</a:t>
                </a:r>
                <a:r>
                  <a:rPr lang="sr-Cyrl-RS" dirty="0" err="1"/>
                  <a:t>konzola</a:t>
                </a:r>
                <a:endParaRPr lang="sr-Latn-RS" dirty="0"/>
              </a:p>
            </p:txBody>
          </p:sp>
        </p:grp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00118" y="54"/>
              <a:ext cx="932812" cy="177570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8985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028803"/>
            <a:ext cx="4816525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sigurnosne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visine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i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projekat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DV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9246" y="6476424"/>
            <a:ext cx="2895600" cy="365125"/>
          </a:xfrm>
        </p:spPr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19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432" y="849958"/>
            <a:ext cx="782216" cy="782216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75333" y="1772818"/>
            <a:ext cx="7913836" cy="4703604"/>
            <a:chOff x="1" y="55"/>
            <a:chExt cx="3132929" cy="1993857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95440" y="56"/>
              <a:ext cx="932810" cy="177570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6" name="Group 15"/>
            <p:cNvGrpSpPr/>
            <p:nvPr/>
          </p:nvGrpSpPr>
          <p:grpSpPr>
            <a:xfrm>
              <a:off x="1" y="8956"/>
              <a:ext cx="3132929" cy="1984956"/>
              <a:chOff x="29418" y="30390"/>
              <a:chExt cx="3747646" cy="2424935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8851" y="30390"/>
                <a:ext cx="1113245" cy="216425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" name="Text Box 52"/>
              <p:cNvSpPr txBox="1"/>
              <p:nvPr/>
            </p:nvSpPr>
            <p:spPr>
              <a:xfrm>
                <a:off x="29418" y="2261653"/>
                <a:ext cx="3747646" cy="19367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dirty="0" err="1" smtClean="0"/>
                  <a:t>Predmer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predra</a:t>
                </a:r>
                <a:r>
                  <a:rPr lang="sr-Latn-RS" smtClean="0"/>
                  <a:t>čun</a:t>
                </a:r>
                <a:endParaRPr lang="sr-Latn-RS" dirty="0"/>
              </a:p>
            </p:txBody>
          </p:sp>
        </p:grp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00118" y="55"/>
              <a:ext cx="932812" cy="177570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63266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19882"/>
            <a:ext cx="8496944" cy="508918"/>
          </a:xfrm>
        </p:spPr>
        <p:txBody>
          <a:bodyPr>
            <a:noAutofit/>
          </a:bodyPr>
          <a:lstStyle/>
          <a:p>
            <a:pPr algn="r"/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android </a:t>
            </a:r>
            <a:r>
              <a:rPr lang="sr-Latn-RS" sz="24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app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16833"/>
            <a:ext cx="8496944" cy="4680520"/>
          </a:xfrm>
        </p:spPr>
        <p:txBody>
          <a:bodyPr>
            <a:normAutofit/>
          </a:bodyPr>
          <a:lstStyle/>
          <a:p>
            <a:pPr marL="446088" indent="-446088">
              <a:buBlip>
                <a:blip r:embed="rId4"/>
              </a:buBlip>
            </a:pPr>
            <a:r>
              <a:rPr lang="sr-Cyrl-RS" sz="2400" dirty="0"/>
              <a:t>U </a:t>
            </a:r>
            <a:r>
              <a:rPr lang="sr-Cyrl-RS" sz="2400" dirty="0" err="1"/>
              <a:t>ovom</a:t>
            </a:r>
            <a:r>
              <a:rPr lang="sr-Cyrl-RS" sz="2400" dirty="0"/>
              <a:t> </a:t>
            </a:r>
            <a:r>
              <a:rPr lang="sr-Cyrl-RS" sz="2400" dirty="0" err="1"/>
              <a:t>radu</a:t>
            </a:r>
            <a:r>
              <a:rPr lang="sr-Cyrl-RS" sz="2400" dirty="0"/>
              <a:t> </a:t>
            </a:r>
            <a:r>
              <a:rPr lang="sr-Cyrl-RS" sz="2400" dirty="0" err="1" smtClean="0"/>
              <a:t>predstavlјen</a:t>
            </a:r>
            <a:r>
              <a:rPr lang="sr-Latn-RS" sz="2400" dirty="0" smtClean="0"/>
              <a:t>a</a:t>
            </a:r>
            <a:r>
              <a:rPr lang="sr-Cyrl-RS" sz="2400" dirty="0" smtClean="0"/>
              <a:t> </a:t>
            </a:r>
            <a:r>
              <a:rPr lang="sr-Cyrl-RS" sz="2400" dirty="0" err="1"/>
              <a:t>je</a:t>
            </a:r>
            <a:r>
              <a:rPr lang="sr-Cyrl-RS" sz="2400" dirty="0"/>
              <a:t> </a:t>
            </a:r>
            <a:r>
              <a:rPr lang="sr-Latn-RS" sz="2400" dirty="0" smtClean="0"/>
              <a:t>aplikacija za izvodjenje </a:t>
            </a:r>
            <a:r>
              <a:rPr lang="sr-Latn-R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sr-Latn-RS" sz="2400" dirty="0" err="1" smtClean="0"/>
              <a:t>ehaničk</a:t>
            </a:r>
            <a:r>
              <a:rPr lang="en-US" sz="2400" dirty="0" err="1" smtClean="0"/>
              <a:t>og</a:t>
            </a:r>
            <a:r>
              <a:rPr lang="sr-Latn-RS" sz="2400" dirty="0" smtClean="0"/>
              <a:t> </a:t>
            </a:r>
            <a:r>
              <a:rPr lang="sr-Latn-R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sr-Latn-RS" sz="2400" dirty="0" smtClean="0"/>
              <a:t>roračuna </a:t>
            </a:r>
            <a:r>
              <a:rPr lang="sr-Latn-R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sr-Latn-RS" sz="2400" dirty="0" smtClean="0"/>
              <a:t>ž</a:t>
            </a:r>
            <a:r>
              <a:rPr lang="en-US" sz="2400" dirty="0" err="1" smtClean="0"/>
              <a:t>adi</a:t>
            </a:r>
            <a:r>
              <a:rPr lang="en-US" sz="2400" dirty="0" smtClean="0"/>
              <a:t> </a:t>
            </a:r>
            <a:r>
              <a:rPr lang="sr-Latn-RS" sz="2400" dirty="0" smtClean="0"/>
              <a:t>nadzemnih vodova, kao i pratećih proračuna pri projektovanju dalekovoda</a:t>
            </a:r>
            <a:r>
              <a:rPr lang="sr-Cyrl-RS" sz="2400" dirty="0" smtClean="0"/>
              <a:t>,</a:t>
            </a:r>
            <a:r>
              <a:rPr lang="sr-Latn-RS" sz="2400" dirty="0" smtClean="0"/>
              <a:t> pod</a:t>
            </a:r>
            <a:r>
              <a:rPr lang="sr-Cyrl-RS" sz="2400" dirty="0" smtClean="0"/>
              <a:t> nazivom </a:t>
            </a:r>
            <a:r>
              <a:rPr lang="sr-Cyrl-RS" sz="2400" dirty="0"/>
              <a:t>„</a:t>
            </a:r>
            <a:r>
              <a:rPr lang="sr-Cyrl-R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r>
              <a:rPr lang="sr-Cyrl-RS" sz="2400" dirty="0" smtClean="0"/>
              <a:t>“</a:t>
            </a:r>
            <a:endParaRPr lang="sr-Latn-RS" sz="2400" dirty="0" smtClean="0"/>
          </a:p>
          <a:p>
            <a:pPr marL="0" indent="0">
              <a:buNone/>
            </a:pPr>
            <a:endParaRPr lang="sr-Latn-RS" sz="2400" dirty="0" smtClean="0"/>
          </a:p>
          <a:p>
            <a:pPr marL="446088" indent="-446088">
              <a:buBlip>
                <a:blip r:embed="rId4"/>
              </a:buBlip>
            </a:pPr>
            <a:r>
              <a:rPr lang="en-US" sz="2400" dirty="0" err="1" smtClean="0"/>
              <a:t>Aplikacija</a:t>
            </a:r>
            <a:r>
              <a:rPr lang="en-US" sz="2400" dirty="0" smtClean="0"/>
              <a:t> </a:t>
            </a:r>
            <a:r>
              <a:rPr lang="en-US" sz="2400" dirty="0" err="1" smtClean="0"/>
              <a:t>za</a:t>
            </a:r>
            <a:r>
              <a:rPr lang="en-US" sz="2400" dirty="0" smtClean="0"/>
              <a:t> A</a:t>
            </a:r>
            <a:r>
              <a:rPr lang="sr-Latn-RS" sz="2400" dirty="0" err="1" smtClean="0"/>
              <a:t>ndroid</a:t>
            </a:r>
            <a:r>
              <a:rPr lang="sr-Latn-RS" sz="2400" dirty="0" smtClean="0"/>
              <a:t> </a:t>
            </a:r>
            <a:r>
              <a:rPr lang="en-US" sz="2400" dirty="0" smtClean="0"/>
              <a:t>OS d</a:t>
            </a:r>
            <a:r>
              <a:rPr lang="sr-Latn-RS" sz="2400" dirty="0" err="1" smtClean="0"/>
              <a:t>ostupna</a:t>
            </a:r>
            <a:r>
              <a:rPr lang="sr-Latn-RS" sz="2400" dirty="0" smtClean="0"/>
              <a:t> </a:t>
            </a:r>
            <a:r>
              <a:rPr lang="en-US" sz="2400" dirty="0" smtClean="0"/>
              <a:t>je </a:t>
            </a:r>
            <a:r>
              <a:rPr lang="sr-Latn-RS" sz="2400" dirty="0" smtClean="0"/>
              <a:t>za preuzimanje preko „</a:t>
            </a:r>
            <a:r>
              <a:rPr lang="sr-Latn-RS" sz="2400" dirty="0" err="1"/>
              <a:t>google</a:t>
            </a:r>
            <a:r>
              <a:rPr lang="sr-Latn-RS" sz="2400" dirty="0"/>
              <a:t> </a:t>
            </a:r>
            <a:r>
              <a:rPr lang="sr-Latn-RS" sz="2400" dirty="0" err="1" smtClean="0"/>
              <a:t>play</a:t>
            </a:r>
            <a:r>
              <a:rPr lang="sr-Latn-RS" sz="2400" dirty="0" smtClean="0"/>
              <a:t>“ prodavnice</a:t>
            </a:r>
          </a:p>
          <a:p>
            <a:pPr marL="446088" indent="-446088">
              <a:buBlip>
                <a:blip r:embed="rId4"/>
              </a:buBlip>
            </a:pPr>
            <a:endParaRPr lang="sr-Latn-R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  <a:p>
            <a:pPr marL="446088" indent="-446088">
              <a:buBlip>
                <a:blip r:embed="rId4"/>
              </a:buBlip>
            </a:pPr>
            <a:r>
              <a:rPr lang="sr-Cyrl-RS" sz="2400" dirty="0" err="1"/>
              <a:t>Instalira</a:t>
            </a:r>
            <a:r>
              <a:rPr lang="sr-Cyrl-RS" sz="2400" dirty="0"/>
              <a:t> </a:t>
            </a:r>
            <a:r>
              <a:rPr lang="sr-Cyrl-RS" sz="2400" dirty="0" err="1"/>
              <a:t>se</a:t>
            </a:r>
            <a:r>
              <a:rPr lang="sr-Cyrl-RS" sz="2400" dirty="0"/>
              <a:t> </a:t>
            </a:r>
            <a:r>
              <a:rPr lang="sr-Cyrl-RS" sz="2400" dirty="0" err="1"/>
              <a:t>na</a:t>
            </a:r>
            <a:r>
              <a:rPr lang="sr-Cyrl-RS" sz="2400" dirty="0"/>
              <a:t> </a:t>
            </a:r>
            <a:r>
              <a:rPr lang="en-US" sz="2400" dirty="0"/>
              <a:t>A</a:t>
            </a:r>
            <a:r>
              <a:rPr lang="en-US" sz="2400" dirty="0" smtClean="0"/>
              <a:t>ndroid  </a:t>
            </a:r>
            <a:r>
              <a:rPr lang="sr-Latn-RS" sz="2400" dirty="0" smtClean="0"/>
              <a:t>telefonu/tabletu, koji imaju verziju OS ne stariju od 2012. godine (</a:t>
            </a:r>
            <a:r>
              <a:rPr lang="sr-Cyrl-RS" sz="2400" dirty="0" smtClean="0"/>
              <a:t>„</a:t>
            </a:r>
            <a:r>
              <a:rPr lang="sr-Cyrl-RS" sz="2400" dirty="0" err="1" smtClean="0"/>
              <a:t>jelly_bean</a:t>
            </a:r>
            <a:r>
              <a:rPr lang="sr-Cyrl-RS" sz="2400" dirty="0"/>
              <a:t>“ </a:t>
            </a:r>
            <a:r>
              <a:rPr lang="sr-Latn-RS" sz="2400" dirty="0" smtClean="0"/>
              <a:t> - </a:t>
            </a:r>
            <a:r>
              <a:rPr lang="sr-Cyrl-RS" sz="2400" dirty="0" smtClean="0"/>
              <a:t>API </a:t>
            </a:r>
            <a:r>
              <a:rPr lang="sr-Cyrl-RS" sz="2400" dirty="0" err="1"/>
              <a:t>nivo</a:t>
            </a:r>
            <a:r>
              <a:rPr lang="sr-Cyrl-RS" sz="2400" dirty="0"/>
              <a:t>: </a:t>
            </a:r>
            <a:r>
              <a:rPr lang="sr-Cyrl-RS" sz="2400" dirty="0" smtClean="0"/>
              <a:t>16</a:t>
            </a:r>
            <a:r>
              <a:rPr lang="sr-Latn-RS" sz="2400" dirty="0" smtClean="0"/>
              <a:t>) </a:t>
            </a:r>
            <a:r>
              <a:rPr lang="sr-Cyrl-RS" sz="2400" dirty="0" err="1" smtClean="0"/>
              <a:t>odnosno</a:t>
            </a:r>
            <a:r>
              <a:rPr lang="sr-Latn-RS" sz="2400" dirty="0" smtClean="0"/>
              <a:t> podržava</a:t>
            </a:r>
            <a:r>
              <a:rPr lang="sr-Cyrl-RS" sz="2400" dirty="0" smtClean="0"/>
              <a:t> </a:t>
            </a:r>
            <a:r>
              <a:rPr lang="sr-Cyrl-RS" sz="2400" dirty="0"/>
              <a:t>99% </a:t>
            </a:r>
            <a:r>
              <a:rPr lang="sr-Cyrl-RS" sz="2400" dirty="0" err="1"/>
              <a:t>svih</a:t>
            </a:r>
            <a:r>
              <a:rPr lang="sr-Cyrl-RS" sz="2400" dirty="0"/>
              <a:t> </a:t>
            </a:r>
            <a:r>
              <a:rPr lang="en-US" sz="2400" dirty="0"/>
              <a:t>android  </a:t>
            </a:r>
            <a:r>
              <a:rPr lang="sr-Cyrl-RS" sz="2400" dirty="0" err="1"/>
              <a:t>uređaja</a:t>
            </a:r>
            <a:r>
              <a:rPr lang="sr-Cyrl-RS" sz="2400" dirty="0"/>
              <a:t> </a:t>
            </a:r>
            <a:r>
              <a:rPr lang="sr-Cyrl-RS" sz="2400" dirty="0" err="1"/>
              <a:t>koji</a:t>
            </a:r>
            <a:r>
              <a:rPr lang="sr-Cyrl-RS" sz="2400" dirty="0"/>
              <a:t> </a:t>
            </a:r>
            <a:r>
              <a:rPr lang="sr-Cyrl-RS" sz="2400" dirty="0" err="1"/>
              <a:t>su</a:t>
            </a:r>
            <a:r>
              <a:rPr lang="sr-Cyrl-RS" sz="2400" dirty="0"/>
              <a:t> </a:t>
            </a:r>
            <a:r>
              <a:rPr lang="sr-Cyrl-RS" sz="2400" dirty="0" err="1"/>
              <a:t>danas</a:t>
            </a:r>
            <a:r>
              <a:rPr lang="sr-Cyrl-RS" sz="2400" dirty="0"/>
              <a:t> u </a:t>
            </a:r>
            <a:r>
              <a:rPr lang="sr-Cyrl-RS" sz="2400" dirty="0" err="1" smtClean="0"/>
              <a:t>upotrebi</a:t>
            </a:r>
            <a:endParaRPr lang="sr-Latn-RS" sz="2400" dirty="0"/>
          </a:p>
          <a:p>
            <a:pPr marL="446088" indent="-446088">
              <a:buBlip>
                <a:blip r:embed="rId4"/>
              </a:buBlip>
            </a:pPr>
            <a:endParaRPr lang="sr-Latn-R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692" y="938338"/>
            <a:ext cx="782216" cy="78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71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573016"/>
            <a:ext cx="8640960" cy="504056"/>
          </a:xfrm>
        </p:spPr>
        <p:txBody>
          <a:bodyPr>
            <a:normAutofit/>
          </a:bodyPr>
          <a:lstStyle/>
          <a:p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Toliko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o android OS,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nastavljamo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dalje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…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49702"/>
            <a:ext cx="2895600" cy="365125"/>
          </a:xfrm>
        </p:spPr>
        <p:txBody>
          <a:bodyPr/>
          <a:lstStyle/>
          <a:p>
            <a:r>
              <a:rPr lang="en-GB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20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484784"/>
            <a:ext cx="1862336" cy="186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3646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21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323528" y="1215443"/>
            <a:ext cx="8208912" cy="4877854"/>
            <a:chOff x="163873" y="-201541"/>
            <a:chExt cx="4905721" cy="2935055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16491" y="-201541"/>
              <a:ext cx="3124605" cy="237544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80"/>
            <p:cNvSpPr txBox="1"/>
            <p:nvPr/>
          </p:nvSpPr>
          <p:spPr>
            <a:xfrm>
              <a:off x="163873" y="2421347"/>
              <a:ext cx="4905721" cy="31216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1000"/>
                </a:spcAft>
              </a:pPr>
              <a:r>
                <a:rPr lang="sr-Latn-RS" dirty="0" smtClean="0"/>
                <a:t>Mehanički proračun dalekovoda </a:t>
              </a:r>
              <a:r>
                <a:rPr lang="en-US" dirty="0" err="1" smtClean="0"/>
                <a:t>koriste</a:t>
              </a:r>
              <a:r>
                <a:rPr lang="sr-Latn-RS" dirty="0" err="1" smtClean="0"/>
                <a:t>ći</a:t>
              </a:r>
              <a:r>
                <a:rPr lang="sr-Latn-RS" dirty="0" smtClean="0"/>
                <a:t> desktop internet </a:t>
              </a:r>
              <a:r>
                <a:rPr lang="sr-Latn-RS" dirty="0"/>
                <a:t>pretraživače </a:t>
              </a:r>
              <a:r>
                <a:rPr lang="sr-Latn-RS" dirty="0" err="1"/>
                <a:t>Chrome</a:t>
              </a:r>
              <a:r>
                <a:rPr lang="sr-Latn-RS" dirty="0"/>
                <a:t>/</a:t>
              </a:r>
              <a:r>
                <a:rPr lang="sr-Latn-RS" dirty="0" err="1"/>
                <a:t>Mozilla</a:t>
              </a:r>
              <a:r>
                <a:rPr lang="sr-Latn-RS" dirty="0"/>
                <a:t>/Opera za </a:t>
              </a:r>
              <a:r>
                <a:rPr lang="sr-Latn-RS" dirty="0" smtClean="0"/>
                <a:t>pristup MPU </a:t>
              </a:r>
              <a:r>
                <a:rPr lang="sr-Latn-RS" b="1" u="sng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web</a:t>
              </a:r>
              <a:r>
                <a:rPr lang="sr-Latn-RS" b="1" u="sng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sr-Latn-R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aplikaciji</a:t>
              </a:r>
              <a:endParaRPr lang="sr-Latn-RS" i="1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957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22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323528" y="1825208"/>
            <a:ext cx="8208912" cy="4268087"/>
            <a:chOff x="163873" y="165361"/>
            <a:chExt cx="4905721" cy="256815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3412" y="165361"/>
              <a:ext cx="4576122" cy="23532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80"/>
            <p:cNvSpPr txBox="1"/>
            <p:nvPr/>
          </p:nvSpPr>
          <p:spPr>
            <a:xfrm>
              <a:off x="163873" y="2518589"/>
              <a:ext cx="4905721" cy="2149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1000"/>
                </a:spcAft>
              </a:pPr>
              <a:r>
                <a:rPr lang="sr-Latn-RS" dirty="0" smtClean="0"/>
                <a:t>Početni prikaz</a:t>
              </a:r>
              <a:endParaRPr lang="sr-Latn-RS" i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13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23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323528" y="1825208"/>
            <a:ext cx="8208912" cy="4268087"/>
            <a:chOff x="163873" y="165361"/>
            <a:chExt cx="4905721" cy="256815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3414" y="165361"/>
              <a:ext cx="4576119" cy="23532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80"/>
            <p:cNvSpPr txBox="1"/>
            <p:nvPr/>
          </p:nvSpPr>
          <p:spPr>
            <a:xfrm>
              <a:off x="163873" y="2518589"/>
              <a:ext cx="4905721" cy="2149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1000"/>
                </a:spcAft>
              </a:pPr>
              <a:r>
                <a:rPr lang="sr-Latn-RS" dirty="0" smtClean="0"/>
                <a:t>Kreiran uzdužni profil</a:t>
              </a:r>
              <a:endParaRPr lang="sr-Latn-RS" i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5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24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323528" y="1825208"/>
            <a:ext cx="8208912" cy="4268087"/>
            <a:chOff x="163873" y="165361"/>
            <a:chExt cx="4905721" cy="256815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3414" y="165361"/>
              <a:ext cx="4576119" cy="23532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80"/>
            <p:cNvSpPr txBox="1"/>
            <p:nvPr/>
          </p:nvSpPr>
          <p:spPr>
            <a:xfrm>
              <a:off x="163873" y="2518589"/>
              <a:ext cx="4905721" cy="2149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1000"/>
                </a:spcAft>
              </a:pPr>
              <a:r>
                <a:rPr lang="sr-Latn-RS" dirty="0" smtClean="0"/>
                <a:t>Sinhronizovanje unetog profila sa satelitskom mapom</a:t>
              </a:r>
              <a:endParaRPr lang="sr-Latn-RS" i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65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25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323528" y="1825208"/>
            <a:ext cx="8208912" cy="4268087"/>
            <a:chOff x="163873" y="165361"/>
            <a:chExt cx="4905721" cy="256815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3414" y="165361"/>
              <a:ext cx="4576119" cy="23532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80"/>
            <p:cNvSpPr txBox="1"/>
            <p:nvPr/>
          </p:nvSpPr>
          <p:spPr>
            <a:xfrm>
              <a:off x="163873" y="2518589"/>
              <a:ext cx="4905721" cy="2149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1000"/>
                </a:spcAft>
              </a:pPr>
              <a:r>
                <a:rPr lang="sr-Latn-RS" dirty="0" smtClean="0"/>
                <a:t>Uzdužni profil povezan sa </a:t>
              </a:r>
              <a:r>
                <a:rPr lang="sr-Latn-RS" dirty="0" err="1" smtClean="0"/>
                <a:t>online</a:t>
              </a:r>
              <a:r>
                <a:rPr lang="sr-Latn-RS" dirty="0" smtClean="0"/>
                <a:t> mapama</a:t>
              </a:r>
              <a:endParaRPr lang="sr-Latn-RS" i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3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26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323528" y="1825208"/>
            <a:ext cx="8208912" cy="4268087"/>
            <a:chOff x="163873" y="165361"/>
            <a:chExt cx="4905721" cy="256815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3414" y="165361"/>
              <a:ext cx="4576119" cy="23532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80"/>
            <p:cNvSpPr txBox="1"/>
            <p:nvPr/>
          </p:nvSpPr>
          <p:spPr>
            <a:xfrm>
              <a:off x="163873" y="2518589"/>
              <a:ext cx="4905721" cy="2149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1000"/>
                </a:spcAft>
              </a:pPr>
              <a:r>
                <a:rPr lang="sr-Latn-RS" dirty="0" smtClean="0"/>
                <a:t>Uzdužni profil povezan sa </a:t>
              </a:r>
              <a:r>
                <a:rPr lang="sr-Latn-RS" dirty="0" err="1" smtClean="0"/>
                <a:t>online</a:t>
              </a:r>
              <a:r>
                <a:rPr lang="sr-Latn-RS" dirty="0" smtClean="0"/>
                <a:t> mapama</a:t>
              </a:r>
              <a:endParaRPr lang="sr-Latn-RS" i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42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27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323528" y="1825208"/>
            <a:ext cx="8208912" cy="4268087"/>
            <a:chOff x="163873" y="165361"/>
            <a:chExt cx="4905721" cy="256815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3414" y="165361"/>
              <a:ext cx="4576119" cy="23532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80"/>
            <p:cNvSpPr txBox="1"/>
            <p:nvPr/>
          </p:nvSpPr>
          <p:spPr>
            <a:xfrm>
              <a:off x="163873" y="2518589"/>
              <a:ext cx="4905721" cy="2149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1000"/>
                </a:spcAft>
              </a:pPr>
              <a:r>
                <a:rPr lang="sr-Latn-RS" dirty="0" smtClean="0"/>
                <a:t>Uzdužni profil povezan sa </a:t>
              </a:r>
              <a:r>
                <a:rPr lang="sr-Latn-RS" dirty="0" err="1" smtClean="0"/>
                <a:t>online</a:t>
              </a:r>
              <a:r>
                <a:rPr lang="sr-Latn-RS" dirty="0" smtClean="0"/>
                <a:t> mapama</a:t>
              </a:r>
              <a:endParaRPr lang="sr-Latn-RS" i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8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28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33" y="1449122"/>
            <a:ext cx="8952108" cy="4572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23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29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33" y="1449122"/>
            <a:ext cx="8952109" cy="4572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7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19882"/>
            <a:ext cx="8496944" cy="508918"/>
          </a:xfrm>
        </p:spPr>
        <p:txBody>
          <a:bodyPr>
            <a:noAutofit/>
          </a:bodyPr>
          <a:lstStyle/>
          <a:p>
            <a:pPr algn="r"/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android </a:t>
            </a:r>
            <a:r>
              <a:rPr lang="sr-Latn-RS" sz="24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app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16833"/>
            <a:ext cx="8496944" cy="4680520"/>
          </a:xfrm>
        </p:spPr>
        <p:txBody>
          <a:bodyPr>
            <a:normAutofit/>
          </a:bodyPr>
          <a:lstStyle/>
          <a:p>
            <a:pPr marL="446088" indent="-446088">
              <a:buBlip>
                <a:blip r:embed="rId3"/>
              </a:buBlip>
            </a:pPr>
            <a:r>
              <a:rPr lang="sr-Latn-RS" sz="2400" u="sng" dirty="0"/>
              <a:t>Cilj izrade aplikacije </a:t>
            </a:r>
          </a:p>
          <a:p>
            <a:pPr lvl="0"/>
            <a:r>
              <a:rPr lang="sr-Latn-RS" sz="2400" dirty="0"/>
              <a:t>koncentrisanje svih potrebnih proračuna pri projektovanju DV na jednom mestu, tj. u jednoj aplikaciji</a:t>
            </a:r>
          </a:p>
          <a:p>
            <a:pPr lvl="0"/>
            <a:r>
              <a:rPr lang="sr-Latn-RS" sz="2400" dirty="0"/>
              <a:t>izvodjenje proračuna u skladu sa tehničkim propisima RS</a:t>
            </a:r>
          </a:p>
          <a:p>
            <a:pPr lvl="0"/>
            <a:r>
              <a:rPr lang="sr-Latn-RS" sz="2400" dirty="0"/>
              <a:t>aplikacija koja je </a:t>
            </a:r>
            <a:r>
              <a:rPr lang="sr-Latn-RS" sz="2400" dirty="0" smtClean="0"/>
              <a:t>na srpskom jeziku, bez </a:t>
            </a:r>
            <a:r>
              <a:rPr lang="sr-Latn-RS" sz="2400" dirty="0"/>
              <a:t>reklama, </a:t>
            </a:r>
            <a:r>
              <a:rPr lang="sr-Latn-RS" sz="2400" dirty="0" smtClean="0"/>
              <a:t>bez potrebe za plaćenim OS</a:t>
            </a:r>
            <a:r>
              <a:rPr lang="sr-Latn-RS" sz="2400" dirty="0"/>
              <a:t>, CAD softverom i njegovim dodacima za projektovanje </a:t>
            </a:r>
            <a:r>
              <a:rPr lang="sr-Latn-RS" sz="2400" dirty="0" smtClean="0"/>
              <a:t>DV…dakle besplatan </a:t>
            </a:r>
            <a:r>
              <a:rPr lang="sr-Latn-RS" sz="2400" dirty="0"/>
              <a:t>alat, bar u osnovnoj verziji </a:t>
            </a:r>
            <a:r>
              <a:rPr lang="sr-Latn-RS" sz="2400" dirty="0" smtClean="0"/>
              <a:t>aplikacije</a:t>
            </a:r>
          </a:p>
          <a:p>
            <a:r>
              <a:rPr lang="sr-Latn-RS" sz="2400" dirty="0"/>
              <a:t>aplikacija koju inženjeri mogu neposredno da koriste dok su na terenu, bez potrebe za povratkom u kancelariju radi pristupa desktop računaru</a:t>
            </a:r>
          </a:p>
          <a:p>
            <a:pPr lvl="0"/>
            <a:endParaRPr lang="sr-Latn-RS" sz="2400" dirty="0" smtClean="0"/>
          </a:p>
          <a:p>
            <a:pPr lvl="0"/>
            <a:endParaRPr lang="sr-Latn-RS" sz="2400" dirty="0"/>
          </a:p>
          <a:p>
            <a:pPr marL="446088" indent="-446088">
              <a:buBlip>
                <a:blip r:embed="rId3"/>
              </a:buBlip>
            </a:pPr>
            <a:endParaRPr lang="sr-Latn-R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  <a:p>
            <a:pPr marL="446088" indent="-446088">
              <a:buBlip>
                <a:blip r:embed="rId3"/>
              </a:buBlip>
            </a:pPr>
            <a:endParaRPr lang="sr-Latn-R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3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692" y="938338"/>
            <a:ext cx="782216" cy="78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2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30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34" y="1449122"/>
            <a:ext cx="8952107" cy="4572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74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31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34" y="1449122"/>
            <a:ext cx="8952107" cy="4572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7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6497" y="773782"/>
            <a:ext cx="1432149" cy="496762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Web App</a:t>
            </a:r>
            <a:endParaRPr lang="en-GB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32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782216" cy="3865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36" y="1449122"/>
            <a:ext cx="8952103" cy="457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84" y="828883"/>
            <a:ext cx="902568" cy="4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1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4680520"/>
          </a:xfrm>
        </p:spPr>
        <p:txBody>
          <a:bodyPr>
            <a:normAutofit/>
          </a:bodyPr>
          <a:lstStyle/>
          <a:p>
            <a:pPr marL="446088" indent="-446088">
              <a:buBlip>
                <a:blip r:embed="rId3"/>
              </a:buBlip>
            </a:pPr>
            <a:r>
              <a:rPr lang="en-US" sz="2400" u="sng" dirty="0" err="1" smtClean="0"/>
              <a:t>Trenutna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ograni</a:t>
            </a:r>
            <a:r>
              <a:rPr lang="sr-Latn-RS" sz="2400" u="sng" dirty="0" err="1" smtClean="0"/>
              <a:t>čenja</a:t>
            </a:r>
            <a:r>
              <a:rPr lang="sr-Latn-RS" sz="2400" u="sng" dirty="0" smtClean="0"/>
              <a:t> aplikacije </a:t>
            </a:r>
          </a:p>
          <a:p>
            <a:pPr marL="0" indent="0">
              <a:buNone/>
            </a:pPr>
            <a:endParaRPr lang="sr-Latn-RS" sz="2400" u="sng" dirty="0"/>
          </a:p>
          <a:p>
            <a:pPr marL="558800" lvl="0" indent="0">
              <a:buNone/>
            </a:pPr>
            <a:r>
              <a:rPr lang="sr-Latn-RS" sz="2400" dirty="0" smtClean="0"/>
              <a:t>  Dostupna android aplikacija, sa oznakom </a:t>
            </a:r>
            <a:r>
              <a:rPr lang="sr-Latn-R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 demo v1.0</a:t>
            </a:r>
          </a:p>
          <a:p>
            <a:pPr marL="901700" lvl="1" indent="-342900"/>
            <a:r>
              <a:rPr lang="sr-Latn-RS" sz="2000" dirty="0" err="1" smtClean="0"/>
              <a:t>Koef</a:t>
            </a:r>
            <a:r>
              <a:rPr lang="sr-Latn-RS" sz="2000" dirty="0" smtClean="0"/>
              <a:t>. </a:t>
            </a:r>
            <a:r>
              <a:rPr lang="sr-Latn-RS" sz="2000" dirty="0" err="1" smtClean="0"/>
              <a:t>xODO</a:t>
            </a:r>
            <a:r>
              <a:rPr lang="sr-Latn-RS" sz="2000" dirty="0" smtClean="0"/>
              <a:t> je fiksiran na vrednost 1,6</a:t>
            </a:r>
          </a:p>
          <a:p>
            <a:pPr marL="901700" lvl="1" indent="-342900"/>
            <a:r>
              <a:rPr lang="sr-Latn-RS" sz="2000" dirty="0" smtClean="0"/>
              <a:t>Nije podržan rad sa satelitskim snimcima terena</a:t>
            </a:r>
          </a:p>
          <a:p>
            <a:pPr marL="901700" lvl="1" indent="-342900"/>
            <a:endParaRPr lang="sr-Latn-RS" sz="2000" dirty="0"/>
          </a:p>
          <a:p>
            <a:pPr marL="558800" lvl="0" indent="0">
              <a:buNone/>
            </a:pPr>
            <a:r>
              <a:rPr lang="sr-Latn-RS" sz="2400" dirty="0" smtClean="0"/>
              <a:t> </a:t>
            </a:r>
            <a:r>
              <a:rPr lang="sr-Latn-RS" sz="2400" dirty="0" err="1" smtClean="0"/>
              <a:t>Web</a:t>
            </a:r>
            <a:r>
              <a:rPr lang="sr-Latn-RS" sz="2400" dirty="0" smtClean="0"/>
              <a:t> aplikacija</a:t>
            </a:r>
          </a:p>
          <a:p>
            <a:pPr marL="901700" lvl="1" indent="-342900"/>
            <a:r>
              <a:rPr lang="sr-Latn-RS" sz="2000" dirty="0" smtClean="0"/>
              <a:t>Trenutno nisu omogućeni svi proračuni  koji postoje u android </a:t>
            </a:r>
            <a:r>
              <a:rPr lang="sr-Latn-RS" sz="2000" dirty="0" err="1" smtClean="0"/>
              <a:t>app</a:t>
            </a:r>
            <a:endParaRPr lang="sr-Latn-RS" sz="2000" dirty="0" smtClean="0"/>
          </a:p>
          <a:p>
            <a:pPr marL="901700" lvl="1" indent="-342900"/>
            <a:r>
              <a:rPr lang="sr-Latn-RS" sz="2000" dirty="0" smtClean="0"/>
              <a:t>Zahtev za kreiranje profila terena, koristeći </a:t>
            </a:r>
            <a:r>
              <a:rPr lang="sr-Latn-RS" sz="2000" dirty="0" err="1" smtClean="0"/>
              <a:t>online</a:t>
            </a:r>
            <a:r>
              <a:rPr lang="sr-Latn-RS" sz="2000" dirty="0" smtClean="0"/>
              <a:t> mape, koristi besplatan servis koji nije uvek dostupan korisnicima…garantovani pristup servisu se plaća, tako da se dogadja da umesto očitanog profila trase korisnik dobije poruku da pokuša kasnije</a:t>
            </a:r>
          </a:p>
          <a:p>
            <a:pPr lvl="1"/>
            <a:endParaRPr lang="sr-Latn-RS" sz="2000" dirty="0" smtClean="0"/>
          </a:p>
          <a:p>
            <a:pPr lvl="0"/>
            <a:endParaRPr lang="sr-Latn-RS" sz="2400" dirty="0"/>
          </a:p>
          <a:p>
            <a:pPr marL="446088" indent="-446088">
              <a:buBlip>
                <a:blip r:embed="rId3"/>
              </a:buBlip>
            </a:pPr>
            <a:endParaRPr lang="sr-Latn-R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  <a:p>
            <a:pPr marL="446088" indent="-446088">
              <a:buBlip>
                <a:blip r:embed="rId3"/>
              </a:buBlip>
            </a:pPr>
            <a:endParaRPr lang="sr-Latn-R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33</a:t>
            </a:fld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22" y="2740475"/>
            <a:ext cx="465932" cy="4659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12" y="4030049"/>
            <a:ext cx="728552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6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16833"/>
            <a:ext cx="8496944" cy="4680520"/>
          </a:xfrm>
        </p:spPr>
        <p:txBody>
          <a:bodyPr>
            <a:normAutofit/>
          </a:bodyPr>
          <a:lstStyle/>
          <a:p>
            <a:pPr marL="446088" indent="-446088">
              <a:buBlip>
                <a:blip r:embed="rId3"/>
              </a:buBlip>
            </a:pPr>
            <a:r>
              <a:rPr lang="sr-Latn-RS" sz="2400" u="sng" dirty="0" smtClean="0"/>
              <a:t>Zaključak  </a:t>
            </a:r>
            <a:r>
              <a:rPr lang="en-US" sz="2400" u="sng" dirty="0" smtClean="0"/>
              <a:t>&lt;-&gt;</a:t>
            </a:r>
            <a:r>
              <a:rPr lang="sr-Latn-RS" sz="2400" u="sng" dirty="0" smtClean="0"/>
              <a:t> Cilj </a:t>
            </a:r>
            <a:r>
              <a:rPr lang="sr-Latn-RS" sz="2400" u="sng" dirty="0"/>
              <a:t>izrade aplikacije </a:t>
            </a:r>
          </a:p>
          <a:p>
            <a:pPr lvl="0"/>
            <a:r>
              <a:rPr lang="sr-Latn-RS" sz="2400" dirty="0"/>
              <a:t>koncentrisanje svih potrebnih proračuna pri projektovanju DV na jednom mestu, tj. u jednoj aplikaciji</a:t>
            </a:r>
          </a:p>
          <a:p>
            <a:pPr lvl="0"/>
            <a:r>
              <a:rPr lang="sr-Latn-RS" sz="2400" dirty="0"/>
              <a:t>izvodjenje proračuna u skladu sa tehničkim propisima RS</a:t>
            </a:r>
          </a:p>
          <a:p>
            <a:pPr lvl="0"/>
            <a:r>
              <a:rPr lang="sr-Latn-RS" sz="2400" dirty="0"/>
              <a:t>aplikacija koja je </a:t>
            </a:r>
            <a:r>
              <a:rPr lang="sr-Latn-RS" sz="2400" dirty="0" smtClean="0"/>
              <a:t>na srpskom jeziku, bez </a:t>
            </a:r>
            <a:r>
              <a:rPr lang="sr-Latn-RS" sz="2400" dirty="0"/>
              <a:t>reklama, </a:t>
            </a:r>
            <a:r>
              <a:rPr lang="sr-Latn-RS" sz="2400" dirty="0" smtClean="0"/>
              <a:t>bez potrebe za plaćenim OS</a:t>
            </a:r>
            <a:r>
              <a:rPr lang="sr-Latn-RS" sz="2400" dirty="0"/>
              <a:t>, CAD softverom i njegovim dodacima za projektovanje </a:t>
            </a:r>
            <a:r>
              <a:rPr lang="sr-Latn-RS" sz="2400" dirty="0" smtClean="0"/>
              <a:t>DV…dakle besplatan </a:t>
            </a:r>
            <a:r>
              <a:rPr lang="sr-Latn-RS" sz="2400" dirty="0"/>
              <a:t>alat, bar u osnovnoj verziji </a:t>
            </a:r>
            <a:r>
              <a:rPr lang="sr-Latn-RS" sz="2400" dirty="0" smtClean="0"/>
              <a:t>aplikacije</a:t>
            </a:r>
          </a:p>
          <a:p>
            <a:r>
              <a:rPr lang="sr-Latn-RS" sz="2400" dirty="0"/>
              <a:t>aplikacija koju inženjeri mogu neposredno da koriste dok su na terenu, bez potrebe za povratkom u kancelariju radi pristupa desktop računaru</a:t>
            </a:r>
          </a:p>
          <a:p>
            <a:pPr lvl="0"/>
            <a:endParaRPr lang="sr-Latn-RS" sz="2400" dirty="0" smtClean="0"/>
          </a:p>
          <a:p>
            <a:pPr lvl="0"/>
            <a:endParaRPr lang="sr-Latn-RS" sz="2400" dirty="0"/>
          </a:p>
          <a:p>
            <a:pPr marL="446088" indent="-446088">
              <a:buBlip>
                <a:blip r:embed="rId3"/>
              </a:buBlip>
            </a:pPr>
            <a:endParaRPr lang="sr-Latn-R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  <a:p>
            <a:pPr marL="446088" indent="-446088">
              <a:buBlip>
                <a:blip r:embed="rId3"/>
              </a:buBlip>
            </a:pPr>
            <a:endParaRPr lang="sr-Latn-R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34</a:t>
            </a:fld>
            <a:endParaRPr lang="en-GB" dirty="0"/>
          </a:p>
        </p:txBody>
      </p:sp>
      <p:grpSp>
        <p:nvGrpSpPr>
          <p:cNvPr id="10" name="Group 9"/>
          <p:cNvGrpSpPr/>
          <p:nvPr/>
        </p:nvGrpSpPr>
        <p:grpSpPr>
          <a:xfrm>
            <a:off x="7025308" y="959533"/>
            <a:ext cx="1661492" cy="648072"/>
            <a:chOff x="5905128" y="1095734"/>
            <a:chExt cx="1661492" cy="64807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052" y="1196752"/>
              <a:ext cx="902568" cy="44603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5128" y="1095734"/>
              <a:ext cx="648072" cy="6480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965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573016"/>
            <a:ext cx="8640960" cy="504056"/>
          </a:xfrm>
        </p:spPr>
        <p:txBody>
          <a:bodyPr>
            <a:normAutofit/>
          </a:bodyPr>
          <a:lstStyle/>
          <a:p>
            <a:r>
              <a:rPr lang="sr-Latn-RS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Hvala na pažnji / </a:t>
            </a:r>
            <a:r>
              <a:rPr lang="sr-Latn-RS" sz="24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Thank</a:t>
            </a:r>
            <a:r>
              <a:rPr lang="sr-Latn-RS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sr-Latn-RS" sz="24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you</a:t>
            </a:r>
            <a:r>
              <a:rPr lang="sr-Latn-RS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sr-Latn-RS" sz="24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for</a:t>
            </a:r>
            <a:r>
              <a:rPr lang="sr-Latn-RS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sr-Latn-RS" sz="24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your</a:t>
            </a:r>
            <a:r>
              <a:rPr lang="sr-Latn-RS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sr-Latn-RS" sz="24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attention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36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19882"/>
            <a:ext cx="8496944" cy="508918"/>
          </a:xfrm>
        </p:spPr>
        <p:txBody>
          <a:bodyPr>
            <a:noAutofit/>
          </a:bodyPr>
          <a:lstStyle/>
          <a:p>
            <a:pPr algn="r"/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android </a:t>
            </a:r>
            <a:r>
              <a:rPr lang="sr-Latn-RS" sz="24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app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16833"/>
            <a:ext cx="8496944" cy="4680520"/>
          </a:xfrm>
        </p:spPr>
        <p:txBody>
          <a:bodyPr>
            <a:normAutofit/>
          </a:bodyPr>
          <a:lstStyle/>
          <a:p>
            <a:pPr marL="446088" indent="-446088">
              <a:buBlip>
                <a:blip r:embed="rId3"/>
              </a:buBlip>
            </a:pPr>
            <a:r>
              <a:rPr lang="sr-Latn-RS" sz="2400" dirty="0" smtClean="0"/>
              <a:t>Primena aplikacije</a:t>
            </a:r>
          </a:p>
          <a:p>
            <a:pPr lvl="1"/>
            <a:r>
              <a:rPr lang="sr-Latn-RS" sz="2000" dirty="0" smtClean="0"/>
              <a:t>Trenutna verzija aplikacije namenjena je za mehaničke </a:t>
            </a:r>
            <a:r>
              <a:rPr lang="sr-Latn-RS" sz="2000" dirty="0"/>
              <a:t>proračune dalekovoda naponskog nivoa </a:t>
            </a:r>
            <a:r>
              <a:rPr lang="sr-Latn-RS" sz="2000" b="1" dirty="0"/>
              <a:t>≤110</a:t>
            </a:r>
            <a:r>
              <a:rPr lang="sr-Latn-RS" sz="2000" dirty="0"/>
              <a:t>kV, sa rasponima </a:t>
            </a:r>
            <a:r>
              <a:rPr lang="sr-Latn-RS" sz="2000" b="1" dirty="0"/>
              <a:t>≤500m</a:t>
            </a:r>
            <a:r>
              <a:rPr lang="sr-Latn-RS" sz="2000" dirty="0"/>
              <a:t> i uglom nagiba u rasponu   </a:t>
            </a:r>
            <a:r>
              <a:rPr lang="sr-Latn-RS" sz="2000" b="1" dirty="0"/>
              <a:t>≤30</a:t>
            </a:r>
            <a:r>
              <a:rPr lang="sr-Latn-RS" sz="2000" b="1" dirty="0" smtClean="0"/>
              <a:t>°</a:t>
            </a:r>
          </a:p>
          <a:p>
            <a:pPr lvl="1"/>
            <a:r>
              <a:rPr lang="sr-Latn-RS" sz="2000" dirty="0" smtClean="0"/>
              <a:t>U planu je da </a:t>
            </a:r>
            <a:r>
              <a:rPr lang="sr-Latn-RS" sz="2000" dirty="0" err="1" smtClean="0"/>
              <a:t>omogićim</a:t>
            </a:r>
            <a:r>
              <a:rPr lang="sr-Latn-RS" sz="2000" dirty="0" smtClean="0"/>
              <a:t> proračune i za DV 220kV i 400kV</a:t>
            </a:r>
          </a:p>
          <a:p>
            <a:pPr lvl="1"/>
            <a:r>
              <a:rPr lang="sr-Latn-RS" sz="2000" dirty="0" smtClean="0"/>
              <a:t>Aplikacija se sastoji iz sedam nezavisnih </a:t>
            </a:r>
            <a:r>
              <a:rPr lang="sr-Latn-RS" sz="2000" dirty="0"/>
              <a:t>celina – modula, a svaki od njih izvršava konkretan </a:t>
            </a:r>
            <a:r>
              <a:rPr lang="sr-Latn-RS" sz="2000" dirty="0" smtClean="0"/>
              <a:t>proračun</a:t>
            </a:r>
            <a:endParaRPr lang="sr-Latn-RS" sz="2000" dirty="0"/>
          </a:p>
          <a:p>
            <a:pPr lvl="0"/>
            <a:endParaRPr lang="sr-Latn-RS" sz="2400" dirty="0"/>
          </a:p>
          <a:p>
            <a:pPr marL="446088" indent="-446088">
              <a:buBlip>
                <a:blip r:embed="rId3"/>
              </a:buBlip>
            </a:pPr>
            <a:endParaRPr lang="sr-Latn-R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  <a:p>
            <a:pPr marL="446088" indent="-446088">
              <a:buBlip>
                <a:blip r:embed="rId3"/>
              </a:buBlip>
            </a:pPr>
            <a:endParaRPr lang="sr-Latn-R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4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692" y="938338"/>
            <a:ext cx="782216" cy="78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92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8163" y="1028803"/>
            <a:ext cx="3008313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android </a:t>
            </a:r>
            <a:r>
              <a:rPr lang="sr-Latn-RS" sz="24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app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5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692" y="938338"/>
            <a:ext cx="782216" cy="78221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690838"/>
            <a:ext cx="4591823" cy="307659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255" y="3284316"/>
            <a:ext cx="3757741" cy="28200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47" y="1690838"/>
            <a:ext cx="2374114" cy="422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31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105" y="1028803"/>
            <a:ext cx="3448372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jednačina stanja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6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047" y="886076"/>
            <a:ext cx="782216" cy="782216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619672" y="1870100"/>
            <a:ext cx="2376264" cy="4486250"/>
            <a:chOff x="419940" y="1844824"/>
            <a:chExt cx="1991820" cy="381117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832" y="1844824"/>
              <a:ext cx="1936035" cy="344184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19940" y="5286664"/>
              <a:ext cx="1991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i="1" dirty="0"/>
                <a:t>u</a:t>
              </a:r>
              <a:r>
                <a:rPr lang="sr-Latn-RS" i="1" dirty="0" smtClean="0"/>
                <a:t>lazni podaci</a:t>
              </a:r>
              <a:endParaRPr lang="sr-Latn-RS" i="1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521548" y="1870099"/>
            <a:ext cx="2290811" cy="4343523"/>
            <a:chOff x="419940" y="1844824"/>
            <a:chExt cx="1991820" cy="3811172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940" y="1844824"/>
              <a:ext cx="1991820" cy="344184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419940" y="5286664"/>
              <a:ext cx="1991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i="1" dirty="0" smtClean="0"/>
                <a:t>rezultati</a:t>
              </a:r>
              <a:endParaRPr lang="sr-Latn-RS" dirty="0"/>
            </a:p>
          </p:txBody>
        </p:sp>
      </p:grpSp>
    </p:spTree>
    <p:extLst>
      <p:ext uri="{BB962C8B-B14F-4D97-AF65-F5344CB8AC3E}">
        <p14:creationId xmlns:p14="http://schemas.microsoft.com/office/powerpoint/2010/main" val="206507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0032" y="1028803"/>
            <a:ext cx="4096445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podaci o provodnicima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7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849" y="912499"/>
            <a:ext cx="782216" cy="782216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619672" y="1870100"/>
            <a:ext cx="2376264" cy="4317100"/>
            <a:chOff x="419940" y="1844824"/>
            <a:chExt cx="1991820" cy="381117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832" y="1844824"/>
              <a:ext cx="1936035" cy="344184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19940" y="5286664"/>
              <a:ext cx="1991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i="1" dirty="0" smtClean="0"/>
                <a:t>Svi uneti tipovi</a:t>
              </a:r>
              <a:endParaRPr lang="sr-Latn-RS" i="1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364088" y="1870100"/>
            <a:ext cx="2808312" cy="4317100"/>
            <a:chOff x="262479" y="1844824"/>
            <a:chExt cx="2304256" cy="3811172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832" y="1844824"/>
              <a:ext cx="1936035" cy="344184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262479" y="5286664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i="1" dirty="0" smtClean="0"/>
                <a:t>Detalji odabranog tipa</a:t>
              </a:r>
              <a:endParaRPr lang="sr-Latn-RS" dirty="0"/>
            </a:p>
          </p:txBody>
        </p:sp>
      </p:grpSp>
    </p:spTree>
    <p:extLst>
      <p:ext uri="{BB962C8B-B14F-4D97-AF65-F5344CB8AC3E}">
        <p14:creationId xmlns:p14="http://schemas.microsoft.com/office/powerpoint/2010/main" val="2228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2512" y="720890"/>
            <a:ext cx="4312469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temperatura provodnika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9512" y="6356350"/>
            <a:ext cx="8507288" cy="365125"/>
          </a:xfrm>
        </p:spPr>
        <p:txBody>
          <a:bodyPr/>
          <a:lstStyle/>
          <a:p>
            <a:r>
              <a:rPr lang="sr-Latn-RS" sz="1600" b="1" dirty="0"/>
              <a:t>Algoritam proračuna, kao i vrednosti parametara, definisani su u skladu sa </a:t>
            </a:r>
            <a:r>
              <a:rPr lang="en-US" sz="1600" b="1" dirty="0" err="1"/>
              <a:t>Cigre</a:t>
            </a:r>
            <a:r>
              <a:rPr lang="en-US" sz="1600" b="1" dirty="0"/>
              <a:t>-Working Group B2.43, 2014,  „Guide for thermal rating calculations of overhead lines“</a:t>
            </a:r>
          </a:p>
          <a:p>
            <a:endParaRPr lang="sr-Latn-RS" sz="16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8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852" y="578163"/>
            <a:ext cx="782216" cy="782216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22107" y="1505217"/>
            <a:ext cx="2501837" cy="4545331"/>
            <a:chOff x="419940" y="1844824"/>
            <a:chExt cx="1991820" cy="381117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729" y="1844824"/>
              <a:ext cx="1838240" cy="344184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19940" y="5286664"/>
              <a:ext cx="1991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i="1" dirty="0" smtClean="0"/>
                <a:t>Svi uneti tipovi</a:t>
              </a:r>
              <a:endParaRPr lang="sr-Latn-RS" i="1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316276" y="1523454"/>
            <a:ext cx="2592288" cy="4541262"/>
            <a:chOff x="432240" y="1844824"/>
            <a:chExt cx="2017326" cy="3767889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141" y="1844824"/>
              <a:ext cx="1799418" cy="344184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432240" y="5286664"/>
              <a:ext cx="2017326" cy="326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i="1" dirty="0" smtClean="0"/>
                <a:t>Detalji odabranog tipa</a:t>
              </a:r>
              <a:endParaRPr lang="sr-Latn-R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235109" y="1503107"/>
            <a:ext cx="2633036" cy="4547441"/>
            <a:chOff x="419940" y="1844824"/>
            <a:chExt cx="1991820" cy="381117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729" y="1844824"/>
              <a:ext cx="1838240" cy="3441839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419940" y="5286664"/>
              <a:ext cx="1991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i="1" dirty="0" smtClean="0"/>
                <a:t>Svi uneti tipovi</a:t>
              </a:r>
              <a:endParaRPr lang="sr-Latn-RS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69522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2200" y="1028803"/>
            <a:ext cx="2584277" cy="496762"/>
          </a:xfrm>
        </p:spPr>
        <p:txBody>
          <a:bodyPr>
            <a:noAutofit/>
          </a:bodyPr>
          <a:lstStyle/>
          <a:p>
            <a:pPr algn="r"/>
            <a:r>
              <a:rPr lang="sr-Latn-RS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MPU – tabela ugiba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rebrand.ly/</a:t>
            </a:r>
            <a:r>
              <a:rPr lang="en-GB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mpu</a:t>
            </a:r>
            <a:endParaRPr lang="en-GB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F5760-8E25-40A6-9D9F-5B22B8E21443}" type="slidenum">
              <a:rPr lang="en-GB" smtClean="0"/>
              <a:t>9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915816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11. SAVETOVANJE O ELEKTRODISTIBUTIVNIM MREŽAMA SRBIJE sa regionalnim </a:t>
            </a:r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učešćem </a:t>
            </a:r>
          </a:p>
          <a:p>
            <a:pPr algn="ctr"/>
            <a:r>
              <a:rPr lang="sr-Latn-RS" sz="800" b="1" spc="7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11th </a:t>
            </a:r>
            <a: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  <a:t>CONFERENCE ON ELECTRICITY DISTRIBUTION IN SERBIA with regional participation</a:t>
            </a:r>
            <a:br>
              <a:rPr lang="sr-Latn-RS" sz="800" b="1" spc="70" dirty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sr-Latn-RS" sz="800" spc="70" dirty="0">
                <a:solidFill>
                  <a:schemeClr val="tx2"/>
                </a:solidFill>
                <a:latin typeface="Arial Narrow" panose="020B0606020202030204" pitchFamily="34" charset="0"/>
              </a:rPr>
              <a:t>Hotel Grand, Kopaonik, 24-28. septembar 2018.</a:t>
            </a:r>
            <a:endParaRPr lang="en-GB" sz="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984" y="903838"/>
            <a:ext cx="782216" cy="782216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241852" y="1811019"/>
            <a:ext cx="6994549" cy="4714481"/>
            <a:chOff x="24609" y="22993"/>
            <a:chExt cx="3174183" cy="2096002"/>
          </a:xfrm>
        </p:grpSpPr>
        <p:grpSp>
          <p:nvGrpSpPr>
            <p:cNvPr id="21" name="Group 20"/>
            <p:cNvGrpSpPr/>
            <p:nvPr/>
          </p:nvGrpSpPr>
          <p:grpSpPr>
            <a:xfrm>
              <a:off x="1067678" y="23413"/>
              <a:ext cx="2131114" cy="2095582"/>
              <a:chOff x="-112334" y="12652"/>
              <a:chExt cx="2548659" cy="2556156"/>
            </a:xfrm>
          </p:grpSpPr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112334" y="12652"/>
                <a:ext cx="2548659" cy="216748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" name="Text Box 37"/>
              <p:cNvSpPr txBox="1"/>
              <p:nvPr/>
            </p:nvSpPr>
            <p:spPr>
              <a:xfrm>
                <a:off x="-75847" y="2229361"/>
                <a:ext cx="2481188" cy="33944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spcAft>
                    <a:spcPts val="1000"/>
                  </a:spcAft>
                </a:pPr>
                <a:r>
                  <a:rPr lang="sr-Latn-RS" i="1" dirty="0" smtClean="0">
                    <a:solidFill>
                      <a:prstClr val="black"/>
                    </a:solidFill>
                  </a:rPr>
                  <a:t>Rezultati</a:t>
                </a:r>
                <a:endParaRPr lang="sr-Latn-RS" i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24609" y="22993"/>
              <a:ext cx="1053935" cy="2065447"/>
              <a:chOff x="29417" y="21632"/>
              <a:chExt cx="1259862" cy="2523268"/>
            </a:xfrm>
          </p:grpSpPr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9417" y="21632"/>
                <a:ext cx="1192115" cy="21817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" name="Text Box 40"/>
              <p:cNvSpPr txBox="1"/>
              <p:nvPr/>
            </p:nvSpPr>
            <p:spPr>
              <a:xfrm>
                <a:off x="38329" y="2229146"/>
                <a:ext cx="1250950" cy="3157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1000"/>
                  </a:spcAft>
                </a:pPr>
                <a:r>
                  <a:rPr lang="sr-Latn-RS" i="1" dirty="0" smtClean="0"/>
                  <a:t>Ulazni </a:t>
                </a:r>
                <a:r>
                  <a:rPr lang="sr-Latn-RS" i="1" dirty="0"/>
                  <a:t>parametri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143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</TotalTime>
  <Words>1405</Words>
  <Application>Microsoft Office PowerPoint</Application>
  <PresentationFormat>On-screen Show (4:3)</PresentationFormat>
  <Paragraphs>268</Paragraphs>
  <Slides>35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Arial Narrow</vt:lpstr>
      <vt:lpstr>Calibri</vt:lpstr>
      <vt:lpstr>Office Theme</vt:lpstr>
      <vt:lpstr>11. SAVETOVANJE O ELEKTRODISTIBUTIVNIM MREŽAMA SRBIJE sa regionalnim učešćem / 11th CONFERENCE ON ELECTRICITY DISTRIBUTION IN SERBIA with regional participation Hotel Grand, Kopaonik, 24-28. septembar 2018.</vt:lpstr>
      <vt:lpstr>MPU – android app</vt:lpstr>
      <vt:lpstr>MPU – android app</vt:lpstr>
      <vt:lpstr>MPU – android app</vt:lpstr>
      <vt:lpstr>MPU – android app</vt:lpstr>
      <vt:lpstr>MPU – jednačina stanja</vt:lpstr>
      <vt:lpstr>MPU – podaci o provodnicima</vt:lpstr>
      <vt:lpstr>MPU – temperatura provodnika</vt:lpstr>
      <vt:lpstr>MPU – tabela ugiba</vt:lpstr>
      <vt:lpstr>MPU – ukrstanje DV</vt:lpstr>
      <vt:lpstr>MPU – stvarno naprezanje provodnika</vt:lpstr>
      <vt:lpstr>MPU – sigurnosne visine i projekat DV</vt:lpstr>
      <vt:lpstr>PowerPoint Presentation</vt:lpstr>
      <vt:lpstr>MPU – sigurnosne visine i projekat DV</vt:lpstr>
      <vt:lpstr>MPU – sigurnosne visine i projekat DV</vt:lpstr>
      <vt:lpstr>MPU – sigurnosne visine i projekat DV</vt:lpstr>
      <vt:lpstr>MPU – sigurnosne visine i projekat DV</vt:lpstr>
      <vt:lpstr>MPU – sigurnosne visine i projekat DV</vt:lpstr>
      <vt:lpstr>MPU – sigurnosne visine i projekat DV</vt:lpstr>
      <vt:lpstr>Toliko o android OS, nastavljamo dalje…</vt:lpstr>
      <vt:lpstr>Web App</vt:lpstr>
      <vt:lpstr>Web App</vt:lpstr>
      <vt:lpstr>Web App</vt:lpstr>
      <vt:lpstr>Web App</vt:lpstr>
      <vt:lpstr>Web App</vt:lpstr>
      <vt:lpstr>Web App</vt:lpstr>
      <vt:lpstr>Web App</vt:lpstr>
      <vt:lpstr>Web App</vt:lpstr>
      <vt:lpstr>Web App</vt:lpstr>
      <vt:lpstr>Web App</vt:lpstr>
      <vt:lpstr>Web App</vt:lpstr>
      <vt:lpstr>Web App</vt:lpstr>
      <vt:lpstr>PowerPoint Presentation</vt:lpstr>
      <vt:lpstr>PowerPoint Presentation</vt:lpstr>
      <vt:lpstr>Hvala na pažnji / Thank you for your attention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Marko</dc:creator>
  <cp:lastModifiedBy>Nikola</cp:lastModifiedBy>
  <cp:revision>83</cp:revision>
  <dcterms:created xsi:type="dcterms:W3CDTF">2018-08-09T10:53:11Z</dcterms:created>
  <dcterms:modified xsi:type="dcterms:W3CDTF">2018-09-27T05:42:39Z</dcterms:modified>
</cp:coreProperties>
</file>